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y="5143500" cx="9144000"/>
  <p:notesSz cx="6858000" cy="9144000"/>
  <p:embeddedFontLst>
    <p:embeddedFont>
      <p:font typeface="Amatic SC"/>
      <p:regular r:id="rId24"/>
      <p:bold r:id="rId25"/>
    </p:embeddedFont>
    <p:embeddedFont>
      <p:font typeface="Source Code Pro"/>
      <p:regular r:id="rId26"/>
      <p:bold r:id="rId27"/>
      <p:italic r:id="rId28"/>
      <p:boldItalic r:id="rId2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font" Target="fonts/AmaticSC-regular.fntdata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SourceCodePro-regular.fntdata"/><Relationship Id="rId25" Type="http://schemas.openxmlformats.org/officeDocument/2006/relationships/font" Target="fonts/AmaticSC-bold.fntdata"/><Relationship Id="rId28" Type="http://schemas.openxmlformats.org/officeDocument/2006/relationships/font" Target="fonts/SourceCodePro-italic.fntdata"/><Relationship Id="rId27" Type="http://schemas.openxmlformats.org/officeDocument/2006/relationships/font" Target="fonts/SourceCodePro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SourceCodePro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6" name="Google Shape;5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1" name="Google Shape;11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7" name="Google Shape;11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3" name="Google Shape;123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8" name="Google Shape;148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7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0" name="Google Shape;160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" name="Google Shape;6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" name="Google Shape;6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5" name="Google Shape;7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1" name="Google Shape;8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9" name="Google Shape;9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5" name="Google Shape;10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  <p:pic>
        <p:nvPicPr>
          <p:cNvPr id="15" name="Google Shape;15;p2"/>
          <p:cNvPicPr preferRelativeResize="0"/>
          <p:nvPr/>
        </p:nvPicPr>
        <p:blipFill rotWithShape="1">
          <a:blip r:embed="rId2">
            <a:alphaModFix/>
          </a:blip>
          <a:srcRect b="67613" l="20404" r="56106" t="18046"/>
          <a:stretch/>
        </p:blipFill>
        <p:spPr>
          <a:xfrm>
            <a:off x="7219663" y="45884"/>
            <a:ext cx="1801495" cy="5933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beach-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 rotWithShape="1">
          <a:blip r:embed="rId1">
            <a:alphaModFix/>
          </a:blip>
          <a:srcRect b="67613" l="20404" r="56106" t="18046"/>
          <a:stretch/>
        </p:blipFill>
        <p:spPr>
          <a:xfrm>
            <a:off x="7219663" y="45884"/>
            <a:ext cx="1801495" cy="593339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</a:pPr>
            <a:r>
              <a:rPr lang="it"/>
              <a:t>Ingenia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it"/>
              <a:t>INnovazione e GENialità per un Apprendimento Inclusivo nelle STEM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2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it"/>
              <a:t>Corsi -  area ingegneria (esempi)</a:t>
            </a:r>
            <a:endParaRPr/>
          </a:p>
        </p:txBody>
      </p:sp>
      <p:sp>
        <p:nvSpPr>
          <p:cNvPr id="114" name="Google Shape;114;p22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"/>
              <a:t>Laboratorio di Additive Manufacturing per STEAM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"/>
              <a:t>Mini 4WD Sostenibili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"/>
              <a:t>Dalla Progettazione al Testing: Laboratorio di Batterie e Motori per Veicoli Elettrici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"/>
              <a:t>Breaking the schools: gli studenti scienziati misurano il rumore urbano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"/>
              <a:t>DITTO: Digital twin in a Pocket. Progettazione e realizzazione di sistemi basati su controller e single board computers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3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it"/>
              <a:t>corsi  - area matematica e fisica(esempi)</a:t>
            </a:r>
            <a:endParaRPr/>
          </a:p>
        </p:txBody>
      </p:sp>
      <p:sp>
        <p:nvSpPr>
          <p:cNvPr id="120" name="Google Shape;120;p23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5969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</a:pPr>
            <a:r>
              <a:rPr lang="it">
                <a:highlight>
                  <a:srgbClr val="FFFFFF"/>
                </a:highlight>
              </a:rPr>
              <a:t>Scoperta dell’ignoto: introduzione laboratoriale al metodo scientifico</a:t>
            </a:r>
            <a:endParaRPr>
              <a:highlight>
                <a:srgbClr val="FFFFFF"/>
              </a:highlight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rgbClr val="FFFFFF"/>
              </a:highlight>
            </a:endParaRPr>
          </a:p>
          <a:p>
            <a:pPr indent="-342900" lvl="0" marL="5969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</a:pPr>
            <a:r>
              <a:rPr lang="it">
                <a:highlight>
                  <a:srgbClr val="FFFFFF"/>
                </a:highlight>
              </a:rPr>
              <a:t>Meccanica e acustica: didattica laboratoriale per il primo triennio</a:t>
            </a:r>
            <a:endParaRPr>
              <a:highlight>
                <a:srgbClr val="FFFFFF"/>
              </a:highlight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rgbClr val="FFFFFF"/>
              </a:highlight>
            </a:endParaRPr>
          </a:p>
          <a:p>
            <a:pPr indent="-342900" lvl="0" marL="5969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</a:pPr>
            <a:r>
              <a:rPr lang="it">
                <a:highlight>
                  <a:srgbClr val="FFFFFF"/>
                </a:highlight>
              </a:rPr>
              <a:t>Dall’Elettromagnetismo alla Fisica Moderna: didattica laboratoriale per quarto e quinto anno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it"/>
              <a:t>corsi - area scienze biologiche(ESEMPI)</a:t>
            </a:r>
            <a:endParaRPr/>
          </a:p>
        </p:txBody>
      </p:sp>
      <p:sp>
        <p:nvSpPr>
          <p:cNvPr id="126" name="Google Shape;126;p24"/>
          <p:cNvSpPr txBox="1"/>
          <p:nvPr>
            <p:ph idx="1" type="body"/>
          </p:nvPr>
        </p:nvSpPr>
        <p:spPr>
          <a:xfrm>
            <a:off x="311700" y="1228675"/>
            <a:ext cx="8752028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"/>
              <a:t>Scienze in azione: cellula e la sua compartimentalizzazione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"/>
              <a:t>Laboratorio di biologia animale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"/>
              <a:t>Laboratorio di biologia vegetale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"/>
              <a:t>Monitoraggio ambientale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it"/>
              <a:t>corsi  - trasversalI e orientamento</a:t>
            </a:r>
            <a:endParaRPr/>
          </a:p>
        </p:txBody>
      </p:sp>
      <p:sp>
        <p:nvSpPr>
          <p:cNvPr id="132" name="Google Shape;132;p25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it"/>
              <a:t>Docenti in azione: motivazione, orientamento e traiettorie inclusive per il futuro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it"/>
              <a:t>5 ore dedicate allo sviluppo di soft skills per l’orientamento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"/>
              <a:t>5 ore sulle soft skills applicate alla futura carriera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t"/>
              <a:t>4 ore di approfondimento sulle traiettorie professionali STEM, con focus su stereotipi e opportunità.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6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t/>
            </a:r>
            <a:endParaRPr/>
          </a:p>
        </p:txBody>
      </p:sp>
      <p:sp>
        <p:nvSpPr>
          <p:cNvPr id="138" name="Google Shape;138;p26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39" name="Google Shape;139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9353" y="292850"/>
            <a:ext cx="8336325" cy="4115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7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it"/>
              <a:t>Modalità Operative</a:t>
            </a:r>
            <a:endParaRPr/>
          </a:p>
        </p:txBody>
      </p:sp>
      <p:sp>
        <p:nvSpPr>
          <p:cNvPr id="145" name="Google Shape;145;p27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it"/>
              <a:t>corsi dalle 20 alle 25 ore per discipline STEM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it"/>
              <a:t>corsi esclusivamente in presenza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it"/>
              <a:t>sedi: Unisalento e sedi degli istituti scolastici aderenti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8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it"/>
              <a:t>INIZIATIVE NELL’AMBITO DELLA settimana stem</a:t>
            </a:r>
            <a:endParaRPr/>
          </a:p>
        </p:txBody>
      </p:sp>
      <p:sp>
        <p:nvSpPr>
          <p:cNvPr id="151" name="Google Shape;151;p28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it"/>
              <a:t>dal 4 all'11 febbraio: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it"/>
              <a:t>- Workshop, laboratori presso università o presso le sedi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9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it"/>
              <a:t>CoRE  Team  di unisalento</a:t>
            </a:r>
            <a:endParaRPr/>
          </a:p>
        </p:txBody>
      </p:sp>
      <p:sp>
        <p:nvSpPr>
          <p:cNvPr id="157" name="Google Shape;157;p29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62500" lnSpcReduction="20000"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59999"/>
              <a:buChar char="●"/>
            </a:pPr>
            <a:r>
              <a:rPr lang="it"/>
              <a:t>Prof. Marco Anni – Responsabile Area Matematica e Fisica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59999"/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59999"/>
              <a:buChar char="●"/>
            </a:pPr>
            <a:r>
              <a:rPr lang="it"/>
              <a:t>Prof.ssa Elisabetta Carata – Responsabile Area Biologia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59999"/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59999"/>
              <a:buChar char="●"/>
            </a:pPr>
            <a:r>
              <a:rPr lang="it"/>
              <a:t>Dott.ssa Annarita Carlucci – Responsabile Ufficio Orientamento Unisalento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59999"/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59999"/>
              <a:buChar char="●"/>
            </a:pPr>
            <a:r>
              <a:rPr lang="it"/>
              <a:t>Prof.ssa Anna Maria Cherubini – Delegata alla parità di genere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59999"/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59999"/>
              <a:buChar char="●"/>
            </a:pPr>
            <a:r>
              <a:rPr lang="it"/>
              <a:t>Prof.ssa Rossana Dimitri – Responsabile Area Ingegneria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59999"/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59999"/>
              <a:buChar char="●"/>
            </a:pPr>
            <a:r>
              <a:rPr lang="it"/>
              <a:t>Prof.ssa Emanuela Ingusci – Delegata all’orientamento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59999"/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59999"/>
              <a:buChar char="●"/>
            </a:pPr>
            <a:r>
              <a:rPr lang="it"/>
              <a:t>Prof.ssa Antonella Longo – Responsabile del DidaLab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59999"/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59999"/>
              <a:buChar char="●"/>
            </a:pPr>
            <a:r>
              <a:rPr lang="it"/>
              <a:t>Ing. Massimo Marra – Esperto di didattica con le tecnologie digitali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59999"/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59999"/>
              <a:buChar char="●"/>
            </a:pPr>
            <a:r>
              <a:rPr lang="it"/>
              <a:t>Prof. Marco Zappatore – Responsabile dello sviluppo della piattaforma di AI@INGENIA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0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it"/>
              <a:t>Cosa serve per partire?</a:t>
            </a:r>
            <a:endParaRPr/>
          </a:p>
        </p:txBody>
      </p:sp>
      <p:sp>
        <p:nvSpPr>
          <p:cNvPr id="163" name="Google Shape;163;p30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it"/>
              <a:t>Da parte delle scuole:</a:t>
            </a:r>
            <a:endParaRPr/>
          </a:p>
          <a:p>
            <a:pPr indent="-285750" lvl="0" marL="28575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Source Code Pro"/>
              <a:buChar char="-"/>
            </a:pPr>
            <a:r>
              <a:rPr lang="it"/>
              <a:t>Elenco dei docenti partecipanti per scuola, suddivisi per aree disciplinari</a:t>
            </a:r>
            <a:endParaRPr/>
          </a:p>
          <a:p>
            <a:pPr indent="-285750" lvl="0" marL="28575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Source Code Pro"/>
              <a:buChar char="-"/>
            </a:pPr>
            <a:r>
              <a:rPr lang="it"/>
              <a:t>Individuazione delle sedi fuori da Lecce</a:t>
            </a:r>
            <a:endParaRPr/>
          </a:p>
          <a:p>
            <a:pPr indent="-171450" lvl="0" marL="28575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Source Code Pro"/>
              <a:buNone/>
            </a:pPr>
            <a:r>
              <a:t/>
            </a:r>
            <a:endParaRPr/>
          </a:p>
          <a:p>
            <a:pPr indent="-285750" lvl="0" marL="28575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Font typeface="Source Code Pro"/>
              <a:buChar char="-"/>
            </a:pPr>
            <a:r>
              <a:rPr lang="it"/>
              <a:t>Definizione del calendario degli incontri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it"/>
              <a:t>finalità del progetto</a:t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1143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it"/>
              <a:t>Promuovere le competenze scientifiche e tecnologiche di studenti e studentesse in ambito STEM per contrastare attivamente il divario di genere  attraverso un cambiamento culturale e formativo nel territorio delle province di Lecce, Brindisi e Taranto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it"/>
              <a:t>territorio</a:t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it"/>
              <a:t>17 istituti </a:t>
            </a:r>
            <a:br>
              <a:rPr lang="it"/>
            </a:br>
            <a:r>
              <a:rPr lang="it"/>
              <a:t>inseriti nel</a:t>
            </a:r>
            <a:br>
              <a:rPr lang="it"/>
            </a:br>
            <a:r>
              <a:rPr lang="it"/>
              <a:t>progetto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it"/>
              <a:t>Aperti a nuove</a:t>
            </a:r>
            <a:br>
              <a:rPr lang="it"/>
            </a:br>
            <a:r>
              <a:rPr lang="it"/>
              <a:t>adesioni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72" name="Google Shape;72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19202" y="525075"/>
            <a:ext cx="5319375" cy="4262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it"/>
              <a:t>Obiettivi generali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5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81818"/>
              <a:buNone/>
            </a:pPr>
            <a:r>
              <a:rPr lang="it"/>
              <a:t>1) Promuovere una cultura dell’equità di genere nell’ambito STEM coinvolgendo almeno un ampio numero di scuole di primo e secondo grado;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81818"/>
              <a:buNone/>
            </a:pPr>
            <a:br>
              <a:rPr lang="it"/>
            </a:br>
            <a:r>
              <a:rPr lang="it"/>
              <a:t>2) Favorire l’orientamento consapevole verso le discipline STEM anche grazie al supporto di strumenti di AI;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81818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81818"/>
              <a:buNone/>
            </a:pPr>
            <a:r>
              <a:rPr lang="it"/>
              <a:t>3) Contrastare la segregazione formativa e professionale, contribuendo a riequilibrare la presenza femminile nelle carriere scientifiche e tecnologiche;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81818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81818"/>
              <a:buNone/>
            </a:pPr>
            <a:r>
              <a:rPr lang="it"/>
              <a:t>4) Valorizzare il ruolo dell’Università del Salento nel territorio, rafforzando il legame tra il sistema universitario e le scuole di tutto il territorio salentino;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81818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2400"/>
              </a:spcBef>
              <a:spcAft>
                <a:spcPts val="1200"/>
              </a:spcAft>
              <a:buSzPct val="181818"/>
              <a:buNone/>
            </a:pPr>
            <a:r>
              <a:rPr lang="it"/>
              <a:t>5) Sviluppare modelli didattici innovativi funzionali all'emersione del talento.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it"/>
              <a:t>obiettivi specifici   -  1</a:t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4290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8"/>
              <a:buAutoNum type="arabicParenR"/>
            </a:pPr>
            <a:r>
              <a:rPr lang="it"/>
              <a:t>Realizzare percorsi didattici STEM rivolti a docenti delle scuole secondarie di I e II grado delle province salentina, attraverso il coinvolgimento di docenti ed esperti dei Dipartimenti STEM di Unisalento. </a:t>
            </a:r>
            <a:endParaRPr/>
          </a:p>
          <a:p>
            <a:pPr indent="-22860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8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ct val="108108"/>
              <a:buNone/>
            </a:pPr>
            <a:r>
              <a:rPr lang="it"/>
              <a:t>2) Co-progettare e sviluppare metodologie didattiche innovative per promuovere modalità di insegnamento finalizzate all’apprendimento attivo, critico e creativo dei docenti coinvolti nella co-progettazione dei percorsi al fine di realizzare attività didattiche di successo che saranno immediatamente spendibili nelle classi.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it"/>
              <a:t>obiettivi specifici   -  2</a:t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42857"/>
              <a:buNone/>
            </a:pPr>
            <a:r>
              <a:rPr lang="it"/>
              <a:t>3) Aumentare la partecipazione femminile nelle attività STEM sia nella formazione docente sia nelle attività in aula per promuovere scelte mirate alle STEM.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42857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42857"/>
              <a:buNone/>
            </a:pPr>
            <a:r>
              <a:rPr lang="it"/>
              <a:t>4) Costruire percorsi di formazione e di orientamento, anche supportati da sistemi di AI, che valorizzano le inclinazioni individuali, libere da pregiudizi e influenze di genere, aiutando le studentesse e gli studenti a riconoscere le proprie attitudini e a scegliere consapevolmente il percorso di studi futuro.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42857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ct val="142857"/>
              <a:buNone/>
            </a:pPr>
            <a:r>
              <a:rPr lang="it"/>
              <a:t>L’orientamento verso le discipline STEM sarà promosso con il coinvolgimento delle associazioni studentesche universitarie nell’ottica del peer-to-peer tutoring, perché gli studenti delle scuole possano ispirarsi alle carriere universitarie dei compagni più grandi.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it"/>
              <a:t>obiettivi specifici   -  3</a:t>
            </a:r>
            <a:endParaRPr/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17647"/>
              <a:buNone/>
            </a:pPr>
            <a:r>
              <a:rPr lang="it"/>
              <a:t>5) Monitorare l’impatto del progetto attraverso la raccolta e l’analisi di dati qualitativi e quantitativi relativi alla partecipazione, al gradimento, all’evoluzione delle percezioni di genere nelle scelte scolastiche e universitarie, attraverso strumenti di learning e data analytics.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17647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ct val="117647"/>
              <a:buNone/>
            </a:pPr>
            <a:r>
              <a:rPr lang="it"/>
              <a:t>6)Fornire strumenti concreti alle scuole e ai docenti per contrastare gli stereotipi di genere e promuovere le discipline STEM, attraverso kit didattici, materiali digitali, accesso a laboratori virtuali e in remoto, sessioni di tutoraggio e counselling tra pari durante le ore curriculari, coinvolgendo le associazioni studentesche universitarie e gruppi di studenti di scuola superiore per il PCTO.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it"/>
              <a:t>cosa prevede il progetto</a:t>
            </a:r>
            <a:endParaRPr/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it"/>
              <a:t>Corsi sulle discipline STEM di durata complessiva tra le 20 e le 25 ore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it"/>
              <a:t>Corsi di tecniche e metodi per la valutazione delle attitudini personali e l’Orientamento (anche a docenti non STEM)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it"/>
              <a:t>fasi</a:t>
            </a:r>
            <a:endParaRPr/>
          </a:p>
        </p:txBody>
      </p:sp>
      <p:sp>
        <p:nvSpPr>
          <p:cNvPr id="108" name="Google Shape;108;p21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it"/>
              <a:t>I fase di co-progettazione e produzione dei materiali laboratoriali insieme ai docenti nell’a.s. 2025-2026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it"/>
              <a:t>Formazione sulle tecniche e i metodi per individuare i talenti e orientarli, indipendetemente dai condizionamenti sociali/psicologici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it"/>
              <a:t>II fase di sperimentazione in aula con attività di ricerca azione supervisionata dai docenti dell’Università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